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86" r:id="rId13"/>
    <p:sldId id="287" r:id="rId14"/>
    <p:sldId id="288" r:id="rId15"/>
    <p:sldId id="266" r:id="rId16"/>
    <p:sldId id="267" r:id="rId17"/>
    <p:sldId id="268" r:id="rId18"/>
    <p:sldId id="269" r:id="rId19"/>
    <p:sldId id="270" r:id="rId20"/>
    <p:sldId id="282" r:id="rId21"/>
    <p:sldId id="283" r:id="rId22"/>
    <p:sldId id="284" r:id="rId23"/>
    <p:sldId id="271" r:id="rId24"/>
    <p:sldId id="273" r:id="rId25"/>
    <p:sldId id="274" r:id="rId26"/>
    <p:sldId id="275" r:id="rId27"/>
    <p:sldId id="272" r:id="rId28"/>
    <p:sldId id="276" r:id="rId29"/>
    <p:sldId id="277" r:id="rId30"/>
    <p:sldId id="278" r:id="rId31"/>
    <p:sldId id="279" r:id="rId32"/>
    <p:sldId id="280" r:id="rId33"/>
    <p:sldId id="281" r:id="rId34"/>
    <p:sldId id="289" r:id="rId35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EBD14301-3959-4962-8883-0298177917D2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2792B402-936D-40D4-A229-96F6FE0BA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40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521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44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46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865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37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55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6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96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91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2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AF6F-FF3F-457B-8050-DE45166F4891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5742-E00B-4A1B-9856-D5E5CCBDB5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0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dc.rpca.ac.th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388843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/>
            </a:r>
            <a:b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</a:b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</a:t>
            </a:r>
            <a:r>
              <a:rPr lang="en-US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pdc.rpca.ac.th</a:t>
            </a:r>
            <a:r>
              <a:rPr lang="en-US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รหัสผู้ใช้ 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xxxx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รหัสผ่าน 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xxxx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h-TH" sz="6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640960" cy="144655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การใช้งานเว็บไซด์ </a:t>
            </a:r>
            <a:r>
              <a:rPr lang="en-US" sz="8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PDC</a:t>
            </a:r>
            <a:r>
              <a:rPr lang="th-TH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h-TH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267" y="5661248"/>
            <a:ext cx="5679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</a:rPr>
              <a:t>( รหัสใช้ </a:t>
            </a:r>
            <a:r>
              <a:rPr lang="th-TH" sz="4000" b="1" dirty="0" smtClean="0">
                <a:solidFill>
                  <a:srgbClr val="7030A0"/>
                </a:solidFill>
              </a:rPr>
              <a:t>ดูและค้นหา </a:t>
            </a:r>
            <a:r>
              <a:rPr lang="th-TH" sz="4000" b="1" dirty="0" smtClean="0">
                <a:solidFill>
                  <a:srgbClr val="C00000"/>
                </a:solidFill>
              </a:rPr>
              <a:t>ข้อมูลเท่านั้น )</a:t>
            </a:r>
            <a:endParaRPr lang="th-TH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หน้าจอปรากฏข้อมูล 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“มอมยา”</a:t>
            </a:r>
            <a:endParaRPr lang="th-TH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439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0981"/>
            <a:ext cx="2808312" cy="274637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5612"/>
            <a:ext cx="2592288" cy="282750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ลูกศรซ้าย 5"/>
          <p:cNvSpPr/>
          <p:nvPr/>
        </p:nvSpPr>
        <p:spPr>
          <a:xfrm rot="18749181">
            <a:off x="1656363" y="2795893"/>
            <a:ext cx="557620" cy="2872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9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ค้นหา</a:t>
            </a: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แบบ </a:t>
            </a:r>
            <a:r>
              <a:rPr lang="en-US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th-TH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h-TH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 bwMode="auto">
          <a:xfrm>
            <a:off x="119586" y="1484784"/>
            <a:ext cx="8844902" cy="420661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ลูกศรซ้าย 4"/>
          <p:cNvSpPr/>
          <p:nvPr/>
        </p:nvSpPr>
        <p:spPr>
          <a:xfrm rot="18749181">
            <a:off x="7676803" y="4259388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999" y="4488186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ปล้น สายไฟ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7" name="ลูกศรซ้าย 6"/>
          <p:cNvSpPr/>
          <p:nvPr/>
        </p:nvSpPr>
        <p:spPr>
          <a:xfrm rot="5400000">
            <a:off x="4683547" y="5380980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28601"/>
            <a:ext cx="878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</a:rPr>
              <a:t>เช่น 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th-TH" b="1" dirty="0" smtClean="0">
                <a:solidFill>
                  <a:srgbClr val="7030A0"/>
                </a:solidFill>
              </a:rPr>
              <a:t>มอมยา ตกทอง ปล้นสายไฟ ลักรถ  ข่มขืน  เลขบัตร ชื่อ นาสกุล ขนาดปืน 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หน้าจอปรากฏข้อมูล 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“ปล้น สายไฟ”</a:t>
            </a:r>
            <a:endParaRPr lang="th-TH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3" y="1988840"/>
            <a:ext cx="883376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ค้นหา</a:t>
            </a: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แบบ </a:t>
            </a:r>
            <a:r>
              <a:rPr lang="en-US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th-TH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h-TH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 bwMode="auto">
          <a:xfrm>
            <a:off x="119586" y="1484784"/>
            <a:ext cx="8844902" cy="420661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ลูกศรซ้าย 4"/>
          <p:cNvSpPr/>
          <p:nvPr/>
        </p:nvSpPr>
        <p:spPr>
          <a:xfrm rot="18749181">
            <a:off x="7676803" y="4259388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999" y="4488186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 9 </a:t>
            </a:r>
            <a:r>
              <a:rPr lang="th-TH" sz="4000" b="1" dirty="0" err="1" smtClean="0">
                <a:solidFill>
                  <a:srgbClr val="FF0000"/>
                </a:solidFill>
              </a:rPr>
              <a:t>มม</a:t>
            </a:r>
            <a:r>
              <a:rPr lang="th-TH" sz="4000" b="1" dirty="0" smtClean="0">
                <a:solidFill>
                  <a:srgbClr val="FF0000"/>
                </a:solidFill>
              </a:rPr>
              <a:t>.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7" name="ลูกศรซ้าย 6"/>
          <p:cNvSpPr/>
          <p:nvPr/>
        </p:nvSpPr>
        <p:spPr>
          <a:xfrm rot="5400000">
            <a:off x="4683547" y="5380980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131" y="6228601"/>
            <a:ext cx="767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</a:rPr>
              <a:t>เช่น 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th-TH" b="1" dirty="0" smtClean="0">
                <a:solidFill>
                  <a:srgbClr val="7030A0"/>
                </a:solidFill>
              </a:rPr>
              <a:t>มอมยา ตกทอง ปล้นสายไฟ ลักรถ  ข่มขืน  เลขบัตร ชื่อ นาสกุล 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หน้าจอปรากฏข้อมูล 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9 </a:t>
            </a:r>
            <a:r>
              <a:rPr lang="th-TH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มม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  <a:endParaRPr lang="th-TH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66913"/>
            <a:ext cx="8315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88032" y="116632"/>
            <a:ext cx="7772400" cy="2088231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วิธีการ 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บันทึก/</a:t>
            </a:r>
            <a:r>
              <a:rPr lang="th-TH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แก้ไข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th-TH" sz="6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ลบ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ข้อมูล</a:t>
            </a: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บุคคลที่เกี่ยวข้องกับอาชญากรรม </a:t>
            </a:r>
            <a:endParaRPr lang="th-TH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3" t="27248" b="24505"/>
          <a:stretch/>
        </p:blipFill>
        <p:spPr bwMode="auto">
          <a:xfrm>
            <a:off x="1619672" y="2132855"/>
            <a:ext cx="5760640" cy="44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356546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****</a:t>
            </a:r>
            <a:endParaRPr lang="th-TH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86104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****</a:t>
            </a:r>
            <a:endParaRPr lang="th-TH" sz="6000" dirty="0">
              <a:solidFill>
                <a:srgbClr val="FF0000"/>
              </a:solidFill>
            </a:endParaRPr>
          </a:p>
        </p:txBody>
      </p:sp>
      <p:sp>
        <p:nvSpPr>
          <p:cNvPr id="10" name="คำบรรยายภาพแบบสี่เหลี่ยม 9"/>
          <p:cNvSpPr/>
          <p:nvPr/>
        </p:nvSpPr>
        <p:spPr>
          <a:xfrm>
            <a:off x="7452320" y="2636912"/>
            <a:ext cx="1588880" cy="1230591"/>
          </a:xfrm>
          <a:prstGeom prst="wedgeRectCallout">
            <a:avLst>
              <a:gd name="adj1" fmla="val -175410"/>
              <a:gd name="adj2" fmla="val 5246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รหัส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ของหน่วย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" y="2636912"/>
            <a:ext cx="8450079" cy="18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98178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เลือก </a:t>
            </a:r>
            <a:r>
              <a:rPr lang="th-TH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บุคคลที่เกี่ยวข้องกับอาชญากรรม </a:t>
            </a:r>
            <a:endParaRPr lang="th-TH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ลูกศรซ้าย 2"/>
          <p:cNvSpPr/>
          <p:nvPr/>
        </p:nvSpPr>
        <p:spPr>
          <a:xfrm rot="18749181">
            <a:off x="4153621" y="2218317"/>
            <a:ext cx="1080120" cy="6246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คำบรรยายภาพแบบสี่เหลี่ยม 5"/>
          <p:cNvSpPr/>
          <p:nvPr/>
        </p:nvSpPr>
        <p:spPr>
          <a:xfrm>
            <a:off x="6012160" y="5013176"/>
            <a:ext cx="1588880" cy="1230591"/>
          </a:xfrm>
          <a:prstGeom prst="wedgeRectCallout">
            <a:avLst>
              <a:gd name="adj1" fmla="val 53830"/>
              <a:gd name="adj2" fmla="val -13453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จำนวน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ข้อมูล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สถานะภาพข้อมูลของหน่วย 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295525"/>
            <a:ext cx="8753475" cy="22669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คำบรรยายภาพแบบสี่เหลี่ยม 3"/>
          <p:cNvSpPr/>
          <p:nvPr/>
        </p:nvSpPr>
        <p:spPr>
          <a:xfrm>
            <a:off x="6156176" y="4869160"/>
            <a:ext cx="1588880" cy="1230591"/>
          </a:xfrm>
          <a:prstGeom prst="wedgeRectCallout">
            <a:avLst>
              <a:gd name="adj1" fmla="val 53830"/>
              <a:gd name="adj2" fmla="val -13453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จำนวน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ข้อมูล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5" name="ลูกศรซ้าย 4"/>
          <p:cNvSpPr/>
          <p:nvPr/>
        </p:nvSpPr>
        <p:spPr>
          <a:xfrm rot="18182161">
            <a:off x="7555898" y="1965406"/>
            <a:ext cx="1080120" cy="5106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73" y="188639"/>
            <a:ext cx="4390223" cy="26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73" y="2743951"/>
            <a:ext cx="4390223" cy="232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08" y="5013175"/>
            <a:ext cx="4360341" cy="1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แบบฟอร์มการกรอกข้อมูล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" y="2204864"/>
            <a:ext cx="8945448" cy="153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คำบรรยายภาพแบบสี่เหลี่ยม 5"/>
          <p:cNvSpPr/>
          <p:nvPr/>
        </p:nvSpPr>
        <p:spPr>
          <a:xfrm>
            <a:off x="1403648" y="548680"/>
            <a:ext cx="5472608" cy="576064"/>
          </a:xfrm>
          <a:prstGeom prst="wedgeRectCallout">
            <a:avLst>
              <a:gd name="adj1" fmla="val 8966"/>
              <a:gd name="adj2" fmla="val 329036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1. เลือกประเภทบุคคล  มี 28 ประเภท 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7" name="คำบรรยายภาพแบบสี่เหลี่ยม 6"/>
          <p:cNvSpPr/>
          <p:nvPr/>
        </p:nvSpPr>
        <p:spPr>
          <a:xfrm>
            <a:off x="1187624" y="4509120"/>
            <a:ext cx="5688632" cy="576064"/>
          </a:xfrm>
          <a:prstGeom prst="wedgeRectCallout">
            <a:avLst>
              <a:gd name="adj1" fmla="val -15791"/>
              <a:gd name="adj2" fmla="val -25298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2. เลือกประเภทความผิด หรือ ระบุความผิด 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pdc.rpca.ac.th</a:t>
            </a:r>
            <a:endParaRPr lang="th-TH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2" y="1258217"/>
            <a:ext cx="7534784" cy="55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364502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xxxx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386104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xxxx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ประเภทบุคคล  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ประเภท </a:t>
            </a:r>
            <a:endParaRPr lang="th-TH" sz="6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1102"/>
            <a:ext cx="4227861" cy="458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73" y="1551145"/>
            <a:ext cx="4629123" cy="3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864096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1.พฤติการณ์ </a:t>
            </a:r>
            <a:r>
              <a:rPr lang="th-TH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เป็นผู้มี</a:t>
            </a:r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อิทธิพล </a:t>
            </a:r>
            <a:r>
              <a:rPr lang="th-TH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(15 ฐานความผิด) </a:t>
            </a:r>
            <a:endParaRPr lang="th-TH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>
                <a:solidFill>
                  <a:srgbClr val="FF0000"/>
                </a:solidFill>
              </a:rPr>
              <a:t>เลือก ประเภทความผิด </a:t>
            </a:r>
          </a:p>
          <a:p>
            <a:pPr marL="0" indent="0">
              <a:buNone/>
            </a:pPr>
            <a:r>
              <a:rPr lang="th-TH" sz="2000" dirty="0" smtClean="0">
                <a:solidFill>
                  <a:srgbClr val="0070C0"/>
                </a:solidFill>
              </a:rPr>
              <a:t>1</a:t>
            </a:r>
            <a:r>
              <a:rPr lang="th-TH" sz="2000" dirty="0">
                <a:solidFill>
                  <a:srgbClr val="0070C0"/>
                </a:solidFill>
              </a:rPr>
              <a:t>. เกี่ยวข้องกับ</a:t>
            </a:r>
            <a:r>
              <a:rPr lang="th-TH" sz="2000" dirty="0" err="1">
                <a:solidFill>
                  <a:srgbClr val="0070C0"/>
                </a:solidFill>
              </a:rPr>
              <a:t>ยาเสพติด</a:t>
            </a:r>
            <a:r>
              <a:rPr lang="th-TH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2. ฮั้วประมูล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3. เรียกรับผลประโยชน์จากคิวรถจักรยานยนต์ และรถยนต์รับจ้าง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4. เรียกรับผลประโยชน์จากโรงงาน ร้านค้า สถานบริการ และสถานประกอบการต่างๆ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5. ลักลอบขนสินค้าหนีภาษี น้ำมันเถื่อน น้ำมันปาล์มเถื่อน บุหรี่/สุราเถื่อน และรับไกล่เกลี่ยการนำเข้าสินค้าผิดกฎหมาย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6. ลักลอบจัดให้มีบ่อนการพนัน โต๊ะพนันบอล หวยใต้ดิน จับยี่กี ตู้ม้า ตู้จักรกลไฟฟ้าผิดกฎหมาย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7. ค้าหญิงและเด็ก บังคับค้าประเวณี โสเภณีเด็ก ค้ามนุษย์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8. ลักลอบนำคนเข้า-ออก และอยู่ในราชอาณาจักร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9. ฉ้อโกงหลอกลวงประชาชนไปทำงานต่างประเทศ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10. หลอกลวงต้มตุ๋นนักท่องเที่ยว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11. มือปืนรับจ้าง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12. รับจ้างทวงหนี้ด้วยการข่มขู่หรือใช้กำลัง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13. ลักลอบค้าอาวุธ รวมถึงผู้สะสมอาวุธปืนและวัตถุระเบิด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14. บุกรุกที่ดินสาธารณะ ทำลายทรัพยากรธรรมชาติ และสิ่งแวดล้อม</a:t>
            </a:r>
          </a:p>
          <a:p>
            <a:pPr marL="0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15. เรียกรับผลประโยชน์จากการรับไกล่เกลี่ยหรือคุ้มครองการกระทำผิดบนเส้นทางหลวงและหรือสาธารณะ</a:t>
            </a:r>
          </a:p>
          <a:p>
            <a:pPr marL="0" indent="0">
              <a:buNone/>
            </a:pPr>
            <a:endParaRPr lang="th-TH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บุคคล</a:t>
            </a:r>
            <a:r>
              <a:rPr lang="th-TH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ที่มีพฤติการณ์ กระทำผิดชิงทรัพย์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01416" y="1268760"/>
            <a:ext cx="45468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เลือก ประเภทความผิด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ธนาคาร </a:t>
            </a:r>
            <a:endParaRPr lang="th-TH" dirty="0">
              <a:solidFill>
                <a:srgbClr val="0070C0"/>
              </a:solidFill>
            </a:endParaRPr>
          </a:p>
          <a:p>
            <a:r>
              <a:rPr lang="th-TH" dirty="0" smtClean="0">
                <a:solidFill>
                  <a:srgbClr val="0070C0"/>
                </a:solidFill>
              </a:rPr>
              <a:t>ร้าน</a:t>
            </a:r>
            <a:r>
              <a:rPr lang="th-TH" dirty="0">
                <a:solidFill>
                  <a:srgbClr val="0070C0"/>
                </a:solidFill>
              </a:rPr>
              <a:t>ทอง ร้าน</a:t>
            </a:r>
            <a:r>
              <a:rPr lang="th-TH" dirty="0" err="1">
                <a:solidFill>
                  <a:srgbClr val="0070C0"/>
                </a:solidFill>
              </a:rPr>
              <a:t>อัญมณี</a:t>
            </a:r>
            <a:r>
              <a:rPr lang="th-TH" dirty="0">
                <a:solidFill>
                  <a:srgbClr val="0070C0"/>
                </a:solidFill>
              </a:rPr>
              <a:t>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ปั้ม</a:t>
            </a:r>
            <a:r>
              <a:rPr lang="th-TH" dirty="0">
                <a:solidFill>
                  <a:srgbClr val="0070C0"/>
                </a:solidFill>
              </a:rPr>
              <a:t>น้ำมัน แก๊ส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มินิ</a:t>
            </a:r>
            <a:r>
              <a:rPr lang="th-TH" dirty="0" err="1">
                <a:solidFill>
                  <a:srgbClr val="0070C0"/>
                </a:solidFill>
              </a:rPr>
              <a:t>มาร์ท</a:t>
            </a:r>
            <a:r>
              <a:rPr lang="th-TH" dirty="0">
                <a:solidFill>
                  <a:srgbClr val="0070C0"/>
                </a:solidFill>
              </a:rPr>
              <a:t> ซุปเปอร์มา</a:t>
            </a:r>
            <a:r>
              <a:rPr lang="th-TH" dirty="0" err="1">
                <a:solidFill>
                  <a:srgbClr val="0070C0"/>
                </a:solidFill>
              </a:rPr>
              <a:t>เก็ต</a:t>
            </a:r>
            <a:r>
              <a:rPr lang="th-TH" dirty="0">
                <a:solidFill>
                  <a:srgbClr val="0070C0"/>
                </a:solidFill>
              </a:rPr>
              <a:t>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คลินิก</a:t>
            </a:r>
            <a:r>
              <a:rPr lang="th-TH" dirty="0">
                <a:solidFill>
                  <a:srgbClr val="0070C0"/>
                </a:solidFill>
              </a:rPr>
              <a:t>แพทย์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ร้าน</a:t>
            </a:r>
            <a:r>
              <a:rPr lang="th-TH" dirty="0">
                <a:solidFill>
                  <a:srgbClr val="0070C0"/>
                </a:solidFill>
              </a:rPr>
              <a:t>เสริมสวย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รถยนต์  </a:t>
            </a:r>
            <a:endParaRPr lang="th-TH" dirty="0">
              <a:solidFill>
                <a:srgbClr val="0070C0"/>
              </a:solidFill>
            </a:endParaRPr>
          </a:p>
          <a:p>
            <a:r>
              <a:rPr lang="th-TH" dirty="0" smtClean="0">
                <a:solidFill>
                  <a:srgbClr val="0070C0"/>
                </a:solidFill>
              </a:rPr>
              <a:t>รถจักรยานยนต์ 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การกรอก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ข้อมูลส่วนบุคคล </a:t>
            </a:r>
            <a:endParaRPr lang="th-TH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7" y="1590955"/>
            <a:ext cx="8724651" cy="50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ลูกศรซ้าย 2"/>
          <p:cNvSpPr/>
          <p:nvPr/>
        </p:nvSpPr>
        <p:spPr>
          <a:xfrm>
            <a:off x="4139952" y="2204864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ซ้าย 4"/>
          <p:cNvSpPr/>
          <p:nvPr/>
        </p:nvSpPr>
        <p:spPr>
          <a:xfrm>
            <a:off x="4139952" y="2636912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ซ้าย 5"/>
          <p:cNvSpPr/>
          <p:nvPr/>
        </p:nvSpPr>
        <p:spPr>
          <a:xfrm>
            <a:off x="3707904" y="3789040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ซ้าย 6"/>
          <p:cNvSpPr/>
          <p:nvPr/>
        </p:nvSpPr>
        <p:spPr>
          <a:xfrm>
            <a:off x="4067944" y="4077072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ซ้าย 7"/>
          <p:cNvSpPr/>
          <p:nvPr/>
        </p:nvSpPr>
        <p:spPr>
          <a:xfrm>
            <a:off x="3707904" y="4437112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ซ้าย 8"/>
          <p:cNvSpPr/>
          <p:nvPr/>
        </p:nvSpPr>
        <p:spPr>
          <a:xfrm>
            <a:off x="4067944" y="4725144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ซ้าย 9"/>
          <p:cNvSpPr/>
          <p:nvPr/>
        </p:nvSpPr>
        <p:spPr>
          <a:xfrm>
            <a:off x="3707904" y="5085184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0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การใส่รูป </a:t>
            </a:r>
            <a:r>
              <a:rPr lang="th-TH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บุคคล</a:t>
            </a:r>
            <a:endParaRPr lang="th-TH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3333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ลูกศรซ้าย 3"/>
          <p:cNvSpPr/>
          <p:nvPr/>
        </p:nvSpPr>
        <p:spPr>
          <a:xfrm rot="5400000">
            <a:off x="3413594" y="5870995"/>
            <a:ext cx="792089" cy="516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เลือกรูป ที่บันทึกไว้ในคอมพิวเตอร์</a:t>
            </a:r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727"/>
            <a:ext cx="7416824" cy="515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ลูกศรซ้าย 3"/>
          <p:cNvSpPr/>
          <p:nvPr/>
        </p:nvSpPr>
        <p:spPr>
          <a:xfrm rot="12851318">
            <a:off x="1840396" y="3480410"/>
            <a:ext cx="792089" cy="516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ซ้าย 4"/>
          <p:cNvSpPr/>
          <p:nvPr/>
        </p:nvSpPr>
        <p:spPr>
          <a:xfrm rot="16200000">
            <a:off x="6450485" y="5870994"/>
            <a:ext cx="792089" cy="516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8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ปรากฏข้อมูลรูปที่เลือก</a:t>
            </a:r>
            <a:endParaRPr lang="th-TH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7" y="1590955"/>
            <a:ext cx="8724651" cy="50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9790"/>
            <a:ext cx="1609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การกรอก </a:t>
            </a:r>
            <a:r>
              <a:rPr lang="th-TH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“พฤติการณ์/แผนประทุษกรรม”</a:t>
            </a:r>
            <a:endParaRPr lang="th-TH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566"/>
            <a:ext cx="7992888" cy="50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132856"/>
            <a:ext cx="42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(เน้น กรอกรายละเอียดสำคัญ )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5" name="ลูกศรซ้าย 4"/>
          <p:cNvSpPr/>
          <p:nvPr/>
        </p:nvSpPr>
        <p:spPr>
          <a:xfrm>
            <a:off x="8100392" y="2281227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ซ้าย 5"/>
          <p:cNvSpPr/>
          <p:nvPr/>
        </p:nvSpPr>
        <p:spPr>
          <a:xfrm>
            <a:off x="7380312" y="2924944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ซ้าย 6"/>
          <p:cNvSpPr/>
          <p:nvPr/>
        </p:nvSpPr>
        <p:spPr>
          <a:xfrm>
            <a:off x="7380312" y="3356992"/>
            <a:ext cx="57606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491880" y="28337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(ขนาด เช่น 9 </a:t>
            </a:r>
            <a:r>
              <a:rPr lang="th-TH" b="1" dirty="0" err="1" smtClean="0">
                <a:solidFill>
                  <a:srgbClr val="00B050"/>
                </a:solidFill>
              </a:rPr>
              <a:t>มม</a:t>
            </a:r>
            <a:r>
              <a:rPr lang="th-TH" b="1" dirty="0" smtClean="0">
                <a:solidFill>
                  <a:srgbClr val="00B050"/>
                </a:solidFill>
              </a:rPr>
              <a:t>. .38 .22 )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2129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( ลักษณะรถ ทะเบียน )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กรอก  </a:t>
            </a:r>
            <a:r>
              <a:rPr lang="th-TH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“ตำหนิรูปพรรณ” </a:t>
            </a:r>
            <a:endParaRPr lang="th-TH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0" y="2132856"/>
            <a:ext cx="8629560" cy="19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1504" y="3060249"/>
            <a:ext cx="3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(เน้น ตำหนิสำคัญ )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52" y="4572417"/>
            <a:ext cx="826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เช่น  </a:t>
            </a:r>
            <a:r>
              <a:rPr lang="th-TH" sz="3200" b="1" dirty="0" smtClean="0">
                <a:solidFill>
                  <a:srgbClr val="00B050"/>
                </a:solidFill>
              </a:rPr>
              <a:t>ขาเป๋  มีรอยสัก </a:t>
            </a:r>
            <a:r>
              <a:rPr lang="th-TH" sz="3200" b="1" dirty="0" err="1" smtClean="0">
                <a:solidFill>
                  <a:srgbClr val="00B050"/>
                </a:solidFill>
              </a:rPr>
              <a:t>ศรีษะ</a:t>
            </a:r>
            <a:r>
              <a:rPr lang="th-TH" sz="3200" b="1" dirty="0" smtClean="0">
                <a:solidFill>
                  <a:srgbClr val="00B050"/>
                </a:solidFill>
              </a:rPr>
              <a:t>ล้าน  มีไฝ  ปาน   พูดสำเนียง  </a:t>
            </a:r>
            <a:endParaRPr lang="th-TH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กรอก 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“ข้อมูลบุคคลที่เกี่ยวข้อง”</a:t>
            </a:r>
            <a:endParaRPr lang="th-TH" sz="6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9014792" cy="27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896" y="5446965"/>
            <a:ext cx="814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(</a:t>
            </a:r>
            <a:r>
              <a:rPr lang="th-TH" sz="3600" b="1" dirty="0" smtClean="0">
                <a:solidFill>
                  <a:srgbClr val="00B050"/>
                </a:solidFill>
              </a:rPr>
              <a:t>ใส่ชื่อ และเลขบัตร </a:t>
            </a:r>
            <a:r>
              <a:rPr lang="th-TH" sz="3600" b="1" dirty="0" smtClean="0">
                <a:solidFill>
                  <a:srgbClr val="FF0000"/>
                </a:solidFill>
              </a:rPr>
              <a:t>บุคคลที่อ้างอิงถิ่นที่อยู่ของผู้ต้องหาได้)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เมนูการใช้งาน มี  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เมนูย่อย </a:t>
            </a:r>
            <a:endParaRPr lang="th-TH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0" y="1062897"/>
            <a:ext cx="4451780" cy="56064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1964" y="5693186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(ยังไม่เปิดใช้งาน)</a:t>
            </a:r>
            <a:endParaRPr lang="th-TH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คำบรรยายภาพแบบสี่เหลี่ยม 10"/>
          <p:cNvSpPr/>
          <p:nvPr/>
        </p:nvSpPr>
        <p:spPr>
          <a:xfrm>
            <a:off x="5220072" y="1124744"/>
            <a:ext cx="3456384" cy="936104"/>
          </a:xfrm>
          <a:prstGeom prst="wedgeRectCallout">
            <a:avLst>
              <a:gd name="adj1" fmla="val -112154"/>
              <a:gd name="adj2" fmla="val 885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1. ค้นหา/บันทึก 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พฤติการณ์ , แผนประทุษกรรม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5652120" y="2276872"/>
            <a:ext cx="2808312" cy="936104"/>
          </a:xfrm>
          <a:prstGeom prst="wedgeRectCallout">
            <a:avLst>
              <a:gd name="adj1" fmla="val -164251"/>
              <a:gd name="adj2" fmla="val 5273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2. ค้นหา 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หมายจับ </a:t>
            </a:r>
            <a:r>
              <a:rPr lang="en-US" dirty="0" smtClean="0">
                <a:solidFill>
                  <a:srgbClr val="FF0000"/>
                </a:solidFill>
              </a:rPr>
              <a:t>CCOC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5652120" y="3429000"/>
            <a:ext cx="2808312" cy="936104"/>
          </a:xfrm>
          <a:prstGeom prst="wedgeRectCallout">
            <a:avLst>
              <a:gd name="adj1" fmla="val -170763"/>
              <a:gd name="adj2" fmla="val 169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3. ค้นหา 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บุคคลพ้นโทษ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4" name="คำบรรยายภาพแบบสี่เหลี่ยม 13"/>
          <p:cNvSpPr/>
          <p:nvPr/>
        </p:nvSpPr>
        <p:spPr>
          <a:xfrm>
            <a:off x="5724128" y="4581128"/>
            <a:ext cx="2808312" cy="936104"/>
          </a:xfrm>
          <a:prstGeom prst="wedgeRectCallout">
            <a:avLst>
              <a:gd name="adj1" fmla="val -169678"/>
              <a:gd name="adj2" fmla="val -221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4. ค้นหา / บันทึก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รถหาย รถสกัดจับ  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กรอก  </a:t>
            </a:r>
            <a:r>
              <a:rPr lang="th-TH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“ข้อมูลผู้บันทึก”</a:t>
            </a:r>
            <a:endParaRPr lang="th-TH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2" y="2420888"/>
            <a:ext cx="8805966" cy="3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ยศ ชื่อ นามสกุล 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500" y="3574757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ตำแหน่ง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6" name="คำบรรยายภาพแบบสี่เหลี่ยม 5"/>
          <p:cNvSpPr/>
          <p:nvPr/>
        </p:nvSpPr>
        <p:spPr>
          <a:xfrm>
            <a:off x="4211960" y="5877273"/>
            <a:ext cx="3240360" cy="648072"/>
          </a:xfrm>
          <a:prstGeom prst="wedgeRectCallout">
            <a:avLst>
              <a:gd name="adj1" fmla="val -21437"/>
              <a:gd name="adj2" fmla="val -16847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กดปุ่มเพื่อบันทึกข้อมูล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5" y="1772816"/>
            <a:ext cx="8222137" cy="37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จะปรากฏข้อมูลที่</a:t>
            </a:r>
            <a:r>
              <a:rPr lang="th-TH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บันทึกเสร็จ  </a:t>
            </a:r>
            <a:r>
              <a:rPr lang="th-TH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รายการ </a:t>
            </a:r>
            <a:endParaRPr lang="th-TH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9075648" cy="20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คำบรรยายภาพแบบสี่เหลี่ยม 3"/>
          <p:cNvSpPr/>
          <p:nvPr/>
        </p:nvSpPr>
        <p:spPr>
          <a:xfrm>
            <a:off x="6372200" y="4869160"/>
            <a:ext cx="1588880" cy="1230591"/>
          </a:xfrm>
          <a:prstGeom prst="wedgeRectCallout">
            <a:avLst>
              <a:gd name="adj1" fmla="val 53830"/>
              <a:gd name="adj2" fmla="val -13453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จำนวน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ข้อมูล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5" name="ลูกศรซ้าย 4"/>
          <p:cNvSpPr/>
          <p:nvPr/>
        </p:nvSpPr>
        <p:spPr>
          <a:xfrm rot="16200000">
            <a:off x="2778077" y="2990675"/>
            <a:ext cx="792089" cy="516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1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บัญชี </a:t>
            </a:r>
            <a:r>
              <a:rPr lang="th-TH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แสดงข้อมูลบุคคลแต่ละประเภท</a:t>
            </a:r>
            <a:endParaRPr lang="th-TH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0787"/>
            <a:ext cx="9056885" cy="20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คำบรรยายภาพแบบสี่เหลี่ยม 3"/>
          <p:cNvSpPr/>
          <p:nvPr/>
        </p:nvSpPr>
        <p:spPr>
          <a:xfrm>
            <a:off x="4611538" y="5157192"/>
            <a:ext cx="1184598" cy="1230591"/>
          </a:xfrm>
          <a:prstGeom prst="wedgeRectCallout">
            <a:avLst>
              <a:gd name="adj1" fmla="val 247102"/>
              <a:gd name="adj2" fmla="val -12710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</a:rPr>
              <a:t>แก้ไข</a:t>
            </a:r>
          </a:p>
          <a:p>
            <a:pPr algn="ctr"/>
            <a:r>
              <a:rPr lang="th-TH" sz="3200" b="1" dirty="0" smtClean="0">
                <a:solidFill>
                  <a:srgbClr val="0070C0"/>
                </a:solidFill>
              </a:rPr>
              <a:t>ข้อมูล</a:t>
            </a:r>
            <a:endParaRPr lang="th-TH" sz="3200" b="1" dirty="0">
              <a:solidFill>
                <a:srgbClr val="0070C0"/>
              </a:solidFill>
            </a:endParaRPr>
          </a:p>
        </p:txBody>
      </p:sp>
      <p:sp>
        <p:nvSpPr>
          <p:cNvPr id="5" name="คำบรรยายภาพแบบสี่เหลี่ยม 4"/>
          <p:cNvSpPr/>
          <p:nvPr/>
        </p:nvSpPr>
        <p:spPr>
          <a:xfrm>
            <a:off x="7380312" y="5921414"/>
            <a:ext cx="1184598" cy="615295"/>
          </a:xfrm>
          <a:prstGeom prst="wedgeRectCallout">
            <a:avLst>
              <a:gd name="adj1" fmla="val 52838"/>
              <a:gd name="adj2" fmla="val -3376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</a:rPr>
              <a:t>ลบ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6" name="คำบรรยายภาพแบบสี่เหลี่ยม 5"/>
          <p:cNvSpPr/>
          <p:nvPr/>
        </p:nvSpPr>
        <p:spPr>
          <a:xfrm>
            <a:off x="467544" y="5629633"/>
            <a:ext cx="1872208" cy="758150"/>
          </a:xfrm>
          <a:prstGeom prst="wedgeRectCallout">
            <a:avLst>
              <a:gd name="adj1" fmla="val -21732"/>
              <a:gd name="adj2" fmla="val -24988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</a:rPr>
              <a:t>ดูข้อมูล</a:t>
            </a:r>
            <a:endParaRPr lang="th-T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หน้าจอแสดงรายละเอียดของบุคคลที่บันทึกไว้</a:t>
            </a:r>
            <a:endParaRPr lang="th-TH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3" y="1567056"/>
            <a:ext cx="4168313" cy="496855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70" y="1567056"/>
            <a:ext cx="4035102" cy="496855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ติดต่อสอบถาม (</a:t>
            </a:r>
            <a:r>
              <a:rPr lang="th-TH" sz="6600" b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การบันทึกข้อมูล)</a:t>
            </a:r>
            <a:endParaRPr lang="th-TH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พ.ต.ท.</a:t>
            </a:r>
            <a:r>
              <a:rPr lang="th-TH" sz="4000" b="1" dirty="0" err="1" smtClean="0">
                <a:solidFill>
                  <a:srgbClr val="0070C0"/>
                </a:solidFill>
              </a:rPr>
              <a:t>สุวัฒน์</a:t>
            </a:r>
            <a:r>
              <a:rPr lang="th-TH" sz="4000" b="1" dirty="0" smtClean="0">
                <a:solidFill>
                  <a:srgbClr val="0070C0"/>
                </a:solidFill>
              </a:rPr>
              <a:t>  บริรักษ์  </a:t>
            </a:r>
          </a:p>
          <a:p>
            <a:pPr lvl="1"/>
            <a:r>
              <a:rPr lang="th-TH" sz="3200" dirty="0" smtClean="0"/>
              <a:t>รอง ผกก.สืบสวน 2 บก.</a:t>
            </a:r>
            <a:r>
              <a:rPr lang="th-TH" sz="3200" dirty="0" err="1" smtClean="0"/>
              <a:t>สส.ภ</a:t>
            </a:r>
            <a:r>
              <a:rPr lang="th-TH" sz="3200" dirty="0" smtClean="0"/>
              <a:t>.2</a:t>
            </a:r>
          </a:p>
          <a:p>
            <a:pPr lvl="1"/>
            <a:r>
              <a:rPr lang="th-TH" sz="3600" b="1" dirty="0" smtClean="0">
                <a:solidFill>
                  <a:srgbClr val="00B050"/>
                </a:solidFill>
              </a:rPr>
              <a:t>081-7330144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Id line: </a:t>
            </a:r>
            <a:r>
              <a:rPr lang="en-US" sz="3200" dirty="0" smtClean="0">
                <a:solidFill>
                  <a:srgbClr val="C00000"/>
                </a:solidFill>
              </a:rPr>
              <a:t>suwat0817330144</a:t>
            </a:r>
            <a:endParaRPr lang="th-TH" sz="3200" dirty="0" smtClean="0">
              <a:solidFill>
                <a:srgbClr val="C00000"/>
              </a:solidFill>
            </a:endParaRPr>
          </a:p>
          <a:p>
            <a:r>
              <a:rPr lang="th-TH" sz="4000" b="1" dirty="0" smtClean="0">
                <a:solidFill>
                  <a:srgbClr val="0070C0"/>
                </a:solidFill>
              </a:rPr>
              <a:t>พ.ต.ท.รณ</a:t>
            </a:r>
            <a:r>
              <a:rPr lang="th-TH" sz="4000" b="1" dirty="0" err="1" smtClean="0">
                <a:solidFill>
                  <a:srgbClr val="0070C0"/>
                </a:solidFill>
              </a:rPr>
              <a:t>ยุทธ</a:t>
            </a:r>
            <a:r>
              <a:rPr lang="th-TH" sz="4000" b="1" dirty="0" smtClean="0">
                <a:solidFill>
                  <a:srgbClr val="0070C0"/>
                </a:solidFill>
              </a:rPr>
              <a:t>  นภาโชติ </a:t>
            </a:r>
          </a:p>
          <a:p>
            <a:pPr lvl="1"/>
            <a:r>
              <a:rPr lang="th-TH" sz="3200" dirty="0" err="1" smtClean="0"/>
              <a:t>สว</a:t>
            </a:r>
            <a:r>
              <a:rPr lang="th-TH" sz="3200" dirty="0" smtClean="0"/>
              <a:t>.ฝ่ายระบบคอมพิวเตอร์ฯ </a:t>
            </a:r>
            <a:r>
              <a:rPr lang="th-TH" sz="3200" dirty="0" err="1" smtClean="0"/>
              <a:t>รร.นรต</a:t>
            </a:r>
            <a:r>
              <a:rPr lang="th-TH" sz="3200" dirty="0" smtClean="0"/>
              <a:t>.</a:t>
            </a:r>
          </a:p>
          <a:p>
            <a:pPr lvl="1"/>
            <a:r>
              <a:rPr lang="th-TH" sz="3600" b="1" dirty="0" smtClean="0">
                <a:solidFill>
                  <a:srgbClr val="00B050"/>
                </a:solidFill>
              </a:rPr>
              <a:t>083-2447883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Id line : </a:t>
            </a:r>
            <a:r>
              <a:rPr lang="en-US" sz="3200" dirty="0" err="1" smtClean="0">
                <a:solidFill>
                  <a:srgbClr val="C00000"/>
                </a:solidFill>
              </a:rPr>
              <a:t>ronayuth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98178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ข้อมูล </a:t>
            </a:r>
            <a:r>
              <a:rPr lang="th-TH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บุคคลที่เกี่ยวข้องกับอาชญากรรม </a:t>
            </a:r>
            <a:endParaRPr lang="th-TH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3"/>
            <a:ext cx="8550179" cy="177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ลูกศรซ้าย 2"/>
          <p:cNvSpPr/>
          <p:nvPr/>
        </p:nvSpPr>
        <p:spPr>
          <a:xfrm rot="18749181">
            <a:off x="4153621" y="2218317"/>
            <a:ext cx="1080120" cy="6246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4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" y="476672"/>
            <a:ext cx="685833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คำบรรยายภาพแบบสี่เหลี่ยม 2"/>
          <p:cNvSpPr/>
          <p:nvPr/>
        </p:nvSpPr>
        <p:spPr>
          <a:xfrm>
            <a:off x="7308304" y="260648"/>
            <a:ext cx="1584176" cy="936104"/>
          </a:xfrm>
          <a:prstGeom prst="wedgeRectCallout">
            <a:avLst>
              <a:gd name="adj1" fmla="val -323483"/>
              <a:gd name="adj2" fmla="val 1308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FF0000"/>
                </a:solidFill>
              </a:rPr>
              <a:t>เมนูค้นหา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5" name="คำบรรยายภาพแบบสี่เหลี่ยม 4"/>
          <p:cNvSpPr/>
          <p:nvPr/>
        </p:nvSpPr>
        <p:spPr>
          <a:xfrm>
            <a:off x="7308304" y="1412776"/>
            <a:ext cx="1584176" cy="1104292"/>
          </a:xfrm>
          <a:prstGeom prst="wedgeRectCallout">
            <a:avLst>
              <a:gd name="adj1" fmla="val -237864"/>
              <a:gd name="adj2" fmla="val 10185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70C0"/>
                </a:solidFill>
              </a:rPr>
              <a:t>ประเภทบุคคล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6" name="คำบรรยายภาพแบบสี่เหลี่ยม 5"/>
          <p:cNvSpPr/>
          <p:nvPr/>
        </p:nvSpPr>
        <p:spPr>
          <a:xfrm>
            <a:off x="7596336" y="3472996"/>
            <a:ext cx="1008112" cy="604076"/>
          </a:xfrm>
          <a:prstGeom prst="wedgeRectCallout">
            <a:avLst>
              <a:gd name="adj1" fmla="val -167225"/>
              <a:gd name="adj2" fmla="val -2354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B050"/>
                </a:solidFill>
              </a:rPr>
              <a:t>จำนวน</a:t>
            </a:r>
            <a:endParaRPr lang="th-TH" sz="3200" dirty="0">
              <a:solidFill>
                <a:srgbClr val="00B050"/>
              </a:solidFill>
            </a:endParaRPr>
          </a:p>
        </p:txBody>
      </p:sp>
      <p:sp>
        <p:nvSpPr>
          <p:cNvPr id="7" name="คำบรรยายภาพแบบสี่เหลี่ยม 6"/>
          <p:cNvSpPr/>
          <p:nvPr/>
        </p:nvSpPr>
        <p:spPr>
          <a:xfrm>
            <a:off x="7612672" y="5229200"/>
            <a:ext cx="1008112" cy="604076"/>
          </a:xfrm>
          <a:prstGeom prst="wedgeRectCallout">
            <a:avLst>
              <a:gd name="adj1" fmla="val -167225"/>
              <a:gd name="adj2" fmla="val -2354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FF0000"/>
                </a:solidFill>
              </a:rPr>
              <a:t>รวม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8" name="ลูกศรซ้าย 7"/>
          <p:cNvSpPr/>
          <p:nvPr/>
        </p:nvSpPr>
        <p:spPr>
          <a:xfrm rot="18749181">
            <a:off x="2555618" y="3398918"/>
            <a:ext cx="965091" cy="3902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1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122"/>
            <a:ext cx="8298738" cy="65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ลูกศรซ้าย 3"/>
          <p:cNvSpPr/>
          <p:nvPr/>
        </p:nvSpPr>
        <p:spPr>
          <a:xfrm rot="18749181">
            <a:off x="1435063" y="1848607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1187624" y="836712"/>
            <a:ext cx="7411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246628" y="836712"/>
            <a:ext cx="7411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4550884" y="836712"/>
            <a:ext cx="7411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6639116" y="836712"/>
            <a:ext cx="525172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7503212" y="836712"/>
            <a:ext cx="7411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80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/>
          <a:stretch/>
        </p:blipFill>
        <p:spPr bwMode="auto">
          <a:xfrm>
            <a:off x="439002" y="96316"/>
            <a:ext cx="7229342" cy="66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6300192" y="4711138"/>
            <a:ext cx="1008112" cy="604076"/>
          </a:xfrm>
          <a:prstGeom prst="wedgeRectCallout">
            <a:avLst>
              <a:gd name="adj1" fmla="val -85592"/>
              <a:gd name="adj2" fmla="val 200995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พิมพ์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020"/>
            <a:ext cx="6048672" cy="67093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6481896" y="4869160"/>
            <a:ext cx="1008112" cy="604076"/>
          </a:xfrm>
          <a:prstGeom prst="wedgeRectCallout">
            <a:avLst>
              <a:gd name="adj1" fmla="val -188390"/>
              <a:gd name="adj2" fmla="val 18838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พิมพ์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</a:t>
            </a:r>
            <a:r>
              <a:rPr lang="th-TH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ค้นหา</a:t>
            </a:r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แบบ </a:t>
            </a:r>
            <a:r>
              <a:rPr lang="en-US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th-TH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h-TH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 bwMode="auto">
          <a:xfrm>
            <a:off x="119586" y="1484784"/>
            <a:ext cx="8844902" cy="420661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ลูกศรซ้าย 4"/>
          <p:cNvSpPr/>
          <p:nvPr/>
        </p:nvSpPr>
        <p:spPr>
          <a:xfrm rot="18749181">
            <a:off x="7676803" y="4259388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283968" y="4488186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 มอมยา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7" name="ลูกศรซ้าย 6"/>
          <p:cNvSpPr/>
          <p:nvPr/>
        </p:nvSpPr>
        <p:spPr>
          <a:xfrm rot="5400000">
            <a:off x="4498096" y="5342142"/>
            <a:ext cx="987514" cy="4575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79965" y="6228601"/>
            <a:ext cx="8640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</a:rPr>
              <a:t>เช่น 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th-TH" b="1" dirty="0" smtClean="0">
                <a:solidFill>
                  <a:srgbClr val="7030A0"/>
                </a:solidFill>
              </a:rPr>
              <a:t>มอมยา ตกทอง ปล้นสายไฟ ลักรถ  ข่มขืน  เลขบัตร ชื่อ นาสกุล ขนาดปืน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629</Words>
  <Application>Microsoft Office PowerPoint</Application>
  <PresentationFormat>นำเสนอทางหน้าจอ (4:3)</PresentationFormat>
  <Paragraphs>112</Paragraphs>
  <Slides>34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39" baseType="lpstr">
      <vt:lpstr>Angsana New</vt:lpstr>
      <vt:lpstr>Arial</vt:lpstr>
      <vt:lpstr>Calibri</vt:lpstr>
      <vt:lpstr>Cordia New</vt:lpstr>
      <vt:lpstr>ชุดรูปแบบของ Office</vt:lpstr>
      <vt:lpstr> http://pdc.rpca.ac.th รหัสผู้ใช้ : xxxx รหัสผ่าน : xxxx </vt:lpstr>
      <vt:lpstr>http://pdc.rpca.ac.th</vt:lpstr>
      <vt:lpstr>เมนูการใช้งาน มี  5  เมนูย่อย </vt:lpstr>
      <vt:lpstr>ข้อมูล บุคคลที่เกี่ยวข้องกับอาชญากรรม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การค้นหา แบบ Google </vt:lpstr>
      <vt:lpstr>หน้าจอปรากฏข้อมูล  “มอมยา”</vt:lpstr>
      <vt:lpstr>การค้นหา แบบ Google </vt:lpstr>
      <vt:lpstr>หน้าจอปรากฏข้อมูล  “ปล้น สายไฟ”</vt:lpstr>
      <vt:lpstr>การค้นหา แบบ Google </vt:lpstr>
      <vt:lpstr>หน้าจอปรากฏข้อมูล  “ 9 มม.”</vt:lpstr>
      <vt:lpstr>วิธีการ  บันทึก/แก้ไข/ลบ  ข้อมูล บุคคลที่เกี่ยวข้องกับอาชญากรรม </vt:lpstr>
      <vt:lpstr>เลือก บุคคลที่เกี่ยวข้องกับอาชญากรรม </vt:lpstr>
      <vt:lpstr>สถานะภาพข้อมูลของหน่วย </vt:lpstr>
      <vt:lpstr>งานนำเสนอ PowerPoint</vt:lpstr>
      <vt:lpstr>งานนำเสนอ PowerPoint</vt:lpstr>
      <vt:lpstr>ประเภทบุคคล  28 ประเภท </vt:lpstr>
      <vt:lpstr> 1.พฤติการณ์ เป็นผู้มีอิทธิพล (15 ฐานความผิด) </vt:lpstr>
      <vt:lpstr>10. บุคคลที่มีพฤติการณ์ กระทำผิดชิงทรัพย์ </vt:lpstr>
      <vt:lpstr>การกรอก ข้อมูลส่วนบุคคล </vt:lpstr>
      <vt:lpstr>การใส่รูป บุคคล</vt:lpstr>
      <vt:lpstr>เลือกรูป ที่บันทึกไว้ในคอมพิวเตอร์</vt:lpstr>
      <vt:lpstr>ปรากฏข้อมูลรูปที่เลือก</vt:lpstr>
      <vt:lpstr>การกรอก “พฤติการณ์/แผนประทุษกรรม”</vt:lpstr>
      <vt:lpstr>กรอก  “ตำหนิรูปพรรณ” </vt:lpstr>
      <vt:lpstr>กรอก “ข้อมูลบุคคลที่เกี่ยวข้อง”</vt:lpstr>
      <vt:lpstr>กรอก  “ข้อมูลผู้บันทึก”</vt:lpstr>
      <vt:lpstr>จะปรากฏข้อมูลที่บันทึกเสร็จ  1  รายการ </vt:lpstr>
      <vt:lpstr>บัญชี แสดงข้อมูลบุคคลแต่ละประเภท</vt:lpstr>
      <vt:lpstr>หน้าจอแสดงรายละเอียดของบุคคลที่บันทึกไว้</vt:lpstr>
      <vt:lpstr>ติดต่อสอบถาม (การบันทึกข้อมูล)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http://pdc.rpca.ac.th</dc:title>
  <dc:creator>wat</dc:creator>
  <cp:lastModifiedBy>tiyanon</cp:lastModifiedBy>
  <cp:revision>43</cp:revision>
  <cp:lastPrinted>2015-12-04T03:24:54Z</cp:lastPrinted>
  <dcterms:created xsi:type="dcterms:W3CDTF">2015-12-03T03:26:58Z</dcterms:created>
  <dcterms:modified xsi:type="dcterms:W3CDTF">2015-12-04T03:41:27Z</dcterms:modified>
</cp:coreProperties>
</file>